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18" autoAdjust="0"/>
  </p:normalViewPr>
  <p:slideViewPr>
    <p:cSldViewPr snapToGrid="0" snapToObjects="1">
      <p:cViewPr>
        <p:scale>
          <a:sx n="150" d="100"/>
          <a:sy n="150" d="100"/>
        </p:scale>
        <p:origin x="-488" y="-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E42112-DE3E-9F45-878E-4CF3BF9FB608}"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407091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42112-DE3E-9F45-878E-4CF3BF9FB608}"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357573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42112-DE3E-9F45-878E-4CF3BF9FB608}"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84604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42112-DE3E-9F45-878E-4CF3BF9FB608}"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47471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42112-DE3E-9F45-878E-4CF3BF9FB608}" type="datetimeFigureOut">
              <a:rPr lang="en-US" smtClean="0"/>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36722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E42112-DE3E-9F45-878E-4CF3BF9FB608}"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78329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E42112-DE3E-9F45-878E-4CF3BF9FB608}" type="datetimeFigureOut">
              <a:rPr lang="en-US" smtClean="0"/>
              <a:t>8/26/15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413127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E42112-DE3E-9F45-878E-4CF3BF9FB608}" type="datetimeFigureOut">
              <a:rPr lang="en-US" smtClean="0"/>
              <a:t>8/26/15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301968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42112-DE3E-9F45-878E-4CF3BF9FB608}" type="datetimeFigureOut">
              <a:rPr lang="en-US" smtClean="0"/>
              <a:t>8/26/15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134788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2112-DE3E-9F45-878E-4CF3BF9FB608}"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48170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42112-DE3E-9F45-878E-4CF3BF9FB608}" type="datetimeFigureOut">
              <a:rPr lang="en-US" smtClean="0"/>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A66D8-4694-1D4A-9F35-5402EF0951F5}" type="slidenum">
              <a:rPr lang="en-US" smtClean="0"/>
              <a:t>‹#›</a:t>
            </a:fld>
            <a:endParaRPr lang="en-US"/>
          </a:p>
        </p:txBody>
      </p:sp>
    </p:spTree>
    <p:extLst>
      <p:ext uri="{BB962C8B-B14F-4D97-AF65-F5344CB8AC3E}">
        <p14:creationId xmlns:p14="http://schemas.microsoft.com/office/powerpoint/2010/main" val="3933389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42112-DE3E-9F45-878E-4CF3BF9FB608}" type="datetimeFigureOut">
              <a:rPr lang="en-US" smtClean="0"/>
              <a:t>8/26/15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A66D8-4694-1D4A-9F35-5402EF0951F5}" type="slidenum">
              <a:rPr lang="en-US" smtClean="0"/>
              <a:t>‹#›</a:t>
            </a:fld>
            <a:endParaRPr lang="en-US"/>
          </a:p>
        </p:txBody>
      </p:sp>
    </p:spTree>
    <p:extLst>
      <p:ext uri="{BB962C8B-B14F-4D97-AF65-F5344CB8AC3E}">
        <p14:creationId xmlns:p14="http://schemas.microsoft.com/office/powerpoint/2010/main" val="103900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tmos.nmsu.edu/PDS/data/PDS4/MAVEN/iuvs_calibrated_bundle/l1b/cruise/" TargetMode="External"/><Relationship Id="rId4" Type="http://schemas.openxmlformats.org/officeDocument/2006/relationships/hyperlink" Target="http://atmos.nmsu.edu/PDS/data/PDS4/MAVEN/iuvs_raw_bundle/l1a/transition/" TargetMode="External"/><Relationship Id="rId5" Type="http://schemas.openxmlformats.org/officeDocument/2006/relationships/hyperlink" Target="http://atmos.nmsu.edu/PDS/data/PDS4/MAVEN/iuvs_calibrated_bundle/l1b/transition/" TargetMode="External"/><Relationship Id="rId6" Type="http://schemas.openxmlformats.org/officeDocument/2006/relationships/hyperlink" Target="http://atmos.nmsu.edu/PDS/data/PDS4/MAVEN/iuvs_calibrated_bundle/calibration/centroid/" TargetMode="External"/><Relationship Id="rId1" Type="http://schemas.openxmlformats.org/officeDocument/2006/relationships/slideLayout" Target="../slideLayouts/slideLayout1.xml"/><Relationship Id="rId2" Type="http://schemas.openxmlformats.org/officeDocument/2006/relationships/hyperlink" Target="http://atmos.nmsu.edu/PDS/data/PDS4/MAVEN/iuvs_raw_bundle/l1a/crui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atmos.nmsu.edu/PDS/data/PDS4/MAVEN/iuvs_raw_bundle/l1a/corona/" TargetMode="External"/><Relationship Id="rId4" Type="http://schemas.openxmlformats.org/officeDocument/2006/relationships/hyperlink" Target="http://atmos.nmsu.edu/PDS/data/PDS4/MAVEN/iuvs_calibrated_bundle/l1b/corona/" TargetMode="External"/><Relationship Id="rId5" Type="http://schemas.openxmlformats.org/officeDocument/2006/relationships/hyperlink" Target="http://atmos.nmsu.edu/PDS/data/PDS4/MAVEN/iuvs_processed_bundle/l1c/corona/"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atmos.nmsu.edu/PDS/data/PDS4/MAVEN/iuvs_raw_bundle/l1a/disk/" TargetMode="External"/><Relationship Id="rId4" Type="http://schemas.openxmlformats.org/officeDocument/2006/relationships/hyperlink" Target="http://atmos.nmsu.edu/PDS/data/PDS4/MAVEN/iuvs_calibrated_bundle/l1b/disk/" TargetMode="Externa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atmos.nmsu.edu/PDS/data/PDS4/MAVEN/iuvs_raw_bundle/l1a/echelle/" TargetMode="External"/><Relationship Id="rId3" Type="http://schemas.openxmlformats.org/officeDocument/2006/relationships/hyperlink" Target="http://atmos.nmsu.edu/PDS/data/PDS4/MAVEN/iuvs_calibrated_bundle/l1b/echell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atmos.nmsu.edu/PDS/data/PDS4/MAVEN/iuvs_raw_bundle/l1a/limb/" TargetMode="External"/><Relationship Id="rId4" Type="http://schemas.openxmlformats.org/officeDocument/2006/relationships/hyperlink" Target="http://atmos.nmsu.edu/PDS/data/PDS4/MAVEN/iuvs_calibrated_bundle/l1b/limb/" TargetMode="External"/><Relationship Id="rId5" Type="http://schemas.openxmlformats.org/officeDocument/2006/relationships/hyperlink" Target="http://atmos.nmsu.edu/PDS/data/PDS4/MAVEN/iuvs_processed_bundle/l1c/limb/"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atmos.nmsu.edu/PDS/data/PDS4/MAVEN/iuvs_raw_bundle/l1a/occultation/" TargetMode="External"/><Relationship Id="rId4" Type="http://schemas.openxmlformats.org/officeDocument/2006/relationships/hyperlink" Target="http://atmos.nmsu.edu/PDS/data/PDS4/MAVEN/iuvs_calibrated_bundle/l1b/occultation/" TargetMode="External"/><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782" y="1464023"/>
            <a:ext cx="7227475" cy="3231654"/>
          </a:xfrm>
          <a:prstGeom prst="rect">
            <a:avLst/>
          </a:prstGeom>
          <a:noFill/>
        </p:spPr>
        <p:txBody>
          <a:bodyPr wrap="square" rtlCol="0">
            <a:spAutoFit/>
          </a:bodyPr>
          <a:lstStyle/>
          <a:p>
            <a:pPr algn="ctr"/>
            <a:r>
              <a:rPr lang="en-US" b="1" dirty="0"/>
              <a:t>Cruise </a:t>
            </a:r>
            <a:r>
              <a:rPr lang="en-US" b="1" dirty="0" smtClean="0"/>
              <a:t>Phase </a:t>
            </a:r>
            <a:r>
              <a:rPr lang="en-US" b="1" dirty="0" smtClean="0"/>
              <a:t>Collection</a:t>
            </a:r>
            <a:endParaRPr lang="en-US" b="1" dirty="0"/>
          </a:p>
          <a:p>
            <a:r>
              <a:rPr lang="en-US" sz="1200" dirty="0" smtClean="0"/>
              <a:t>This collection </a:t>
            </a:r>
            <a:r>
              <a:rPr lang="en-US" sz="1200" dirty="0"/>
              <a:t>contains data products from the IUVS observations made during the cruise phase of the MAVEN mission from Nov 18, 2013 through Sep 21, 2014. These include the initial instrument checkout, a campaign that attempted to observe comet C/2012 S1 (ISON) after periapsis, several months of observing interplanetary hydrogen, and two calibration sequences based on observations of stars and Mars</a:t>
            </a:r>
            <a:r>
              <a:rPr lang="en-US" sz="1200" dirty="0" smtClean="0"/>
              <a:t>.</a:t>
            </a:r>
          </a:p>
          <a:p>
            <a:endParaRPr lang="en-US" sz="1200" dirty="0"/>
          </a:p>
          <a:p>
            <a:r>
              <a:rPr lang="en-US" sz="1400" b="1" dirty="0" smtClean="0">
                <a:solidFill>
                  <a:srgbClr val="000090"/>
                </a:solidFill>
              </a:rPr>
              <a:t>RAW Data</a:t>
            </a:r>
          </a:p>
          <a:p>
            <a:r>
              <a:rPr lang="en-US" sz="1200" dirty="0">
                <a:hlinkClick r:id="rId2"/>
              </a:rPr>
              <a:t>http://atmos.nmsu.edu/PDS/data/PDS4/MAVEN/iuvs_raw_bundle/l1a/cruise</a:t>
            </a:r>
            <a:r>
              <a:rPr lang="en-US" sz="1200" dirty="0" smtClean="0">
                <a:hlinkClick r:id="rId2"/>
              </a:rPr>
              <a:t>/</a:t>
            </a:r>
            <a:endParaRPr lang="en-US" sz="1200" dirty="0" smtClean="0"/>
          </a:p>
          <a:p>
            <a:endParaRPr lang="en-US" sz="1200" dirty="0"/>
          </a:p>
          <a:p>
            <a:r>
              <a:rPr lang="en-US" sz="1400" b="1" dirty="0" smtClean="0">
                <a:solidFill>
                  <a:srgbClr val="000090"/>
                </a:solidFill>
              </a:rPr>
              <a:t>Calibrated Data</a:t>
            </a:r>
            <a:endParaRPr lang="en-US" sz="1400" b="1" dirty="0" smtClean="0">
              <a:solidFill>
                <a:srgbClr val="000090"/>
              </a:solidFill>
            </a:endParaRPr>
          </a:p>
          <a:p>
            <a:r>
              <a:rPr lang="en-US" sz="1200" dirty="0">
                <a:hlinkClick r:id="rId3"/>
              </a:rPr>
              <a:t>http://atmos.nmsu.edu/PDS/data/PDS4/MAVEN/iuvs_calibrated_bundle/l1b/cruise</a:t>
            </a:r>
            <a:r>
              <a:rPr lang="en-US" sz="1200" dirty="0" smtClean="0">
                <a:hlinkClick r:id="rId3"/>
              </a:rPr>
              <a:t>/</a:t>
            </a:r>
            <a:endParaRPr lang="en-US" sz="1200" dirty="0" smtClean="0"/>
          </a:p>
          <a:p>
            <a:endParaRPr lang="en-US" sz="1200" dirty="0" smtClean="0"/>
          </a:p>
          <a:p>
            <a:endParaRPr lang="en-US" sz="1200" dirty="0"/>
          </a:p>
          <a:p>
            <a:endParaRPr lang="en-US" dirty="0"/>
          </a:p>
          <a:p>
            <a:endParaRPr lang="en-US" dirty="0"/>
          </a:p>
        </p:txBody>
      </p:sp>
      <p:sp>
        <p:nvSpPr>
          <p:cNvPr id="3" name="Rectangle 2"/>
          <p:cNvSpPr/>
          <p:nvPr/>
        </p:nvSpPr>
        <p:spPr>
          <a:xfrm>
            <a:off x="930315" y="3864680"/>
            <a:ext cx="6931651" cy="2462213"/>
          </a:xfrm>
          <a:prstGeom prst="rect">
            <a:avLst/>
          </a:prstGeom>
        </p:spPr>
        <p:txBody>
          <a:bodyPr wrap="square">
            <a:spAutoFit/>
          </a:bodyPr>
          <a:lstStyle/>
          <a:p>
            <a:pPr algn="ctr"/>
            <a:r>
              <a:rPr lang="en-US" b="1" dirty="0" smtClean="0"/>
              <a:t>The Transition </a:t>
            </a:r>
            <a:r>
              <a:rPr lang="en-US" b="1" dirty="0"/>
              <a:t>Collection </a:t>
            </a:r>
            <a:endParaRPr lang="en-US" dirty="0"/>
          </a:p>
          <a:p>
            <a:r>
              <a:rPr lang="en-US" sz="1200" dirty="0" smtClean="0"/>
              <a:t>The transition </a:t>
            </a:r>
            <a:r>
              <a:rPr lang="en-US" sz="1200" dirty="0"/>
              <a:t>collection contains data products from the IUVS observations made during the transition phase of the MAVEN mission between Mars </a:t>
            </a:r>
            <a:r>
              <a:rPr lang="en-US" sz="1200" dirty="0" smtClean="0"/>
              <a:t>Orbital  </a:t>
            </a:r>
            <a:r>
              <a:rPr lang="en-US" sz="1200" dirty="0"/>
              <a:t>Insertion (MOI) on Sep 21, 2014 and the start of nominal science operations in November 2014. These include two APP calibration sequences, a 1 orbit campaign to observe comet C/2013 A1 (Siding Spring). </a:t>
            </a:r>
            <a:endParaRPr lang="en-US" sz="1200" dirty="0" smtClean="0"/>
          </a:p>
          <a:p>
            <a:endParaRPr lang="en-US" sz="1200" dirty="0"/>
          </a:p>
          <a:p>
            <a:r>
              <a:rPr lang="en-US" sz="1400" b="1" dirty="0" smtClean="0"/>
              <a:t>Raw Data</a:t>
            </a:r>
          </a:p>
          <a:p>
            <a:r>
              <a:rPr lang="en-US" sz="1200" dirty="0">
                <a:hlinkClick r:id="rId4"/>
              </a:rPr>
              <a:t>http://atmos.nmsu.edu/PDS/data/PDS4/MAVEN/iuvs_raw_bundle/l1a/transition</a:t>
            </a:r>
            <a:r>
              <a:rPr lang="en-US" sz="1200" dirty="0" smtClean="0">
                <a:hlinkClick r:id="rId4"/>
              </a:rPr>
              <a:t>/</a:t>
            </a:r>
            <a:endParaRPr lang="en-US" sz="1200" dirty="0" smtClean="0"/>
          </a:p>
          <a:p>
            <a:endParaRPr lang="en-US" sz="1200" dirty="0"/>
          </a:p>
          <a:p>
            <a:r>
              <a:rPr lang="en-US" sz="1400" b="1" dirty="0" smtClean="0">
                <a:solidFill>
                  <a:srgbClr val="000090"/>
                </a:solidFill>
              </a:rPr>
              <a:t>Calibrated Data</a:t>
            </a:r>
          </a:p>
          <a:p>
            <a:r>
              <a:rPr lang="en-US" sz="1200" dirty="0">
                <a:hlinkClick r:id="rId5"/>
              </a:rPr>
              <a:t>http://atmos.nmsu.edu/PDS/data/PDS4/MAVEN/iuvs_calibrated_bundle/l1b/transition</a:t>
            </a:r>
            <a:r>
              <a:rPr lang="en-US" sz="1200" dirty="0" smtClean="0">
                <a:hlinkClick r:id="rId5"/>
              </a:rPr>
              <a:t>/</a:t>
            </a:r>
            <a:endParaRPr lang="en-US" sz="1200" dirty="0" smtClean="0"/>
          </a:p>
          <a:p>
            <a:endParaRPr lang="en-US" sz="1200" dirty="0"/>
          </a:p>
        </p:txBody>
      </p:sp>
      <p:sp>
        <p:nvSpPr>
          <p:cNvPr id="4" name="TextBox 3"/>
          <p:cNvSpPr txBox="1"/>
          <p:nvPr/>
        </p:nvSpPr>
        <p:spPr>
          <a:xfrm>
            <a:off x="811782" y="550334"/>
            <a:ext cx="7307751" cy="923330"/>
          </a:xfrm>
          <a:prstGeom prst="rect">
            <a:avLst/>
          </a:prstGeom>
          <a:noFill/>
        </p:spPr>
        <p:txBody>
          <a:bodyPr wrap="square" rtlCol="0">
            <a:spAutoFit/>
          </a:bodyPr>
          <a:lstStyle/>
          <a:p>
            <a:pPr algn="ctr"/>
            <a:r>
              <a:rPr lang="en-US" b="1" dirty="0" smtClean="0"/>
              <a:t>Calibration files  </a:t>
            </a:r>
          </a:p>
          <a:p>
            <a:r>
              <a:rPr lang="en-US" sz="1200" dirty="0" smtClean="0"/>
              <a:t>A table of </a:t>
            </a:r>
            <a:r>
              <a:rPr lang="en-US" sz="1200" dirty="0" smtClean="0">
                <a:solidFill>
                  <a:srgbClr val="000090"/>
                </a:solidFill>
              </a:rPr>
              <a:t>calibrated </a:t>
            </a:r>
            <a:r>
              <a:rPr lang="en-US" sz="1200" b="1" dirty="0" smtClean="0">
                <a:solidFill>
                  <a:srgbClr val="000090"/>
                </a:solidFill>
              </a:rPr>
              <a:t>calibration files (1) </a:t>
            </a:r>
            <a:r>
              <a:rPr lang="en-US" sz="1200" dirty="0" smtClean="0"/>
              <a:t>and access to the </a:t>
            </a:r>
            <a:r>
              <a:rPr lang="en-US" sz="1200" dirty="0" smtClean="0">
                <a:solidFill>
                  <a:srgbClr val="000090"/>
                </a:solidFill>
              </a:rPr>
              <a:t>Calibration </a:t>
            </a:r>
            <a:r>
              <a:rPr lang="en-US" sz="1200" dirty="0">
                <a:solidFill>
                  <a:srgbClr val="000090"/>
                </a:solidFill>
              </a:rPr>
              <a:t>Collection   </a:t>
            </a:r>
            <a:r>
              <a:rPr lang="en-US" sz="1200" dirty="0">
                <a:solidFill>
                  <a:srgbClr val="000090"/>
                </a:solidFill>
                <a:hlinkClick r:id="rId6"/>
              </a:rPr>
              <a:t>http://atmos.nmsu.edu/PDS/data/PDS4/MAVEN/iuvs_calibrated_bundle/calibration/centroid</a:t>
            </a:r>
            <a:r>
              <a:rPr lang="en-US" sz="1200" dirty="0" smtClean="0">
                <a:solidFill>
                  <a:srgbClr val="000090"/>
                </a:solidFill>
                <a:hlinkClick r:id="rId6"/>
              </a:rPr>
              <a:t>/</a:t>
            </a:r>
            <a:endParaRPr lang="en-US" sz="1200" dirty="0" smtClean="0">
              <a:solidFill>
                <a:srgbClr val="000090"/>
              </a:solidFill>
            </a:endParaRPr>
          </a:p>
          <a:p>
            <a:endParaRPr lang="en-US" sz="1200" dirty="0">
              <a:solidFill>
                <a:srgbClr val="000090"/>
              </a:solidFill>
            </a:endParaRPr>
          </a:p>
        </p:txBody>
      </p:sp>
    </p:spTree>
    <p:extLst>
      <p:ext uri="{BB962C8B-B14F-4D97-AF65-F5344CB8AC3E}">
        <p14:creationId xmlns:p14="http://schemas.microsoft.com/office/powerpoint/2010/main" val="264860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028"/>
            <a:ext cx="4406982" cy="2308324"/>
          </a:xfrm>
          <a:prstGeom prst="rect">
            <a:avLst/>
          </a:prstGeom>
          <a:noFill/>
        </p:spPr>
        <p:txBody>
          <a:bodyPr wrap="square" rtlCol="0">
            <a:spAutoFit/>
          </a:bodyPr>
          <a:lstStyle/>
          <a:p>
            <a:pPr algn="ctr"/>
            <a:r>
              <a:rPr lang="en-US" dirty="0" smtClean="0"/>
              <a:t>The </a:t>
            </a:r>
            <a:r>
              <a:rPr lang="en-US" b="1" dirty="0" smtClean="0"/>
              <a:t>Corona </a:t>
            </a:r>
            <a:r>
              <a:rPr lang="en-US" b="1" dirty="0"/>
              <a:t>Collection </a:t>
            </a:r>
            <a:endParaRPr lang="en-US" dirty="0"/>
          </a:p>
          <a:p>
            <a:r>
              <a:rPr lang="en-US" sz="1200" dirty="0"/>
              <a:t>The corona data collection contains data products for coronal scans of the extended Martian atmosphere during the side segments of the MAVEN orbit when IUVS has pointing priority. From orbit to orbit when IUVS has priority, it alternates between the low spectral resolution coronal scan mode and the echelle mode. The coronal scans have three distinct components: scanning while outbound above the Martian limb, inbound above the limb, and inbound below the limb (when the planet intersects instrument line-of-sight projected backward).</a:t>
            </a:r>
          </a:p>
          <a:p>
            <a:endParaRPr lang="en-US" dirty="0"/>
          </a:p>
        </p:txBody>
      </p:sp>
      <p:pic>
        <p:nvPicPr>
          <p:cNvPr id="5" name="Picture 4" descr="Screen Shot 2015-08-19 at 11.15.10 AM.png"/>
          <p:cNvPicPr>
            <a:picLocks noChangeAspect="1"/>
          </p:cNvPicPr>
          <p:nvPr/>
        </p:nvPicPr>
        <p:blipFill rotWithShape="1">
          <a:blip r:embed="rId2">
            <a:extLst>
              <a:ext uri="{28A0092B-C50C-407E-A947-70E740481C1C}">
                <a14:useLocalDpi xmlns:a14="http://schemas.microsoft.com/office/drawing/2010/main" val="0"/>
              </a:ext>
            </a:extLst>
          </a:blip>
          <a:srcRect t="5840"/>
          <a:stretch/>
        </p:blipFill>
        <p:spPr>
          <a:xfrm>
            <a:off x="4411827" y="379728"/>
            <a:ext cx="4732172" cy="3168756"/>
          </a:xfrm>
          <a:prstGeom prst="rect">
            <a:avLst/>
          </a:prstGeom>
        </p:spPr>
      </p:pic>
      <p:sp>
        <p:nvSpPr>
          <p:cNvPr id="3" name="TextBox 2"/>
          <p:cNvSpPr txBox="1"/>
          <p:nvPr/>
        </p:nvSpPr>
        <p:spPr>
          <a:xfrm>
            <a:off x="5664200" y="3472284"/>
            <a:ext cx="2416046" cy="461665"/>
          </a:xfrm>
          <a:prstGeom prst="rect">
            <a:avLst/>
          </a:prstGeom>
          <a:noFill/>
        </p:spPr>
        <p:txBody>
          <a:bodyPr wrap="none" rtlCol="0">
            <a:spAutoFit/>
          </a:bodyPr>
          <a:lstStyle/>
          <a:p>
            <a:r>
              <a:rPr lang="en-US" sz="1200" dirty="0" smtClean="0"/>
              <a:t>Coronal </a:t>
            </a:r>
            <a:r>
              <a:rPr lang="en-US" sz="1200" dirty="0"/>
              <a:t>scan observation geometry</a:t>
            </a:r>
          </a:p>
          <a:p>
            <a:endParaRPr lang="en-US" sz="1200" dirty="0"/>
          </a:p>
        </p:txBody>
      </p:sp>
      <p:sp>
        <p:nvSpPr>
          <p:cNvPr id="4" name="TextBox 3"/>
          <p:cNvSpPr txBox="1"/>
          <p:nvPr/>
        </p:nvSpPr>
        <p:spPr>
          <a:xfrm>
            <a:off x="0" y="2179454"/>
            <a:ext cx="4995333" cy="5447645"/>
          </a:xfrm>
          <a:prstGeom prst="rect">
            <a:avLst/>
          </a:prstGeom>
          <a:noFill/>
        </p:spPr>
        <p:txBody>
          <a:bodyPr wrap="square" rtlCol="0">
            <a:spAutoFit/>
          </a:bodyPr>
          <a:lstStyle/>
          <a:p>
            <a:r>
              <a:rPr lang="en-US" sz="1400" b="1" dirty="0" smtClean="0">
                <a:solidFill>
                  <a:srgbClr val="000090"/>
                </a:solidFill>
              </a:rPr>
              <a:t>Raw Data </a:t>
            </a:r>
          </a:p>
          <a:p>
            <a:r>
              <a:rPr lang="en-US" sz="1200" dirty="0">
                <a:solidFill>
                  <a:srgbClr val="000090"/>
                </a:solidFill>
                <a:hlinkClick r:id="rId3"/>
              </a:rPr>
              <a:t>http://atmos.nmsu.edu/PDS/data/PDS4/MAVEN/iuvs_raw_bundle/l1a/corona</a:t>
            </a:r>
            <a:r>
              <a:rPr lang="en-US" sz="1200" dirty="0" smtClean="0">
                <a:solidFill>
                  <a:srgbClr val="000090"/>
                </a:solidFill>
                <a:hlinkClick r:id="rId3"/>
              </a:rPr>
              <a:t>/</a:t>
            </a:r>
            <a:endParaRPr lang="en-US" sz="1200" dirty="0" smtClean="0">
              <a:solidFill>
                <a:srgbClr val="000090"/>
              </a:solidFill>
            </a:endParaRPr>
          </a:p>
          <a:p>
            <a:endParaRPr lang="en-US" sz="1200" dirty="0">
              <a:solidFill>
                <a:srgbClr val="000090"/>
              </a:solidFill>
            </a:endParaRPr>
          </a:p>
          <a:p>
            <a:r>
              <a:rPr lang="en-US" sz="1400" b="1" dirty="0" smtClean="0">
                <a:solidFill>
                  <a:srgbClr val="000090"/>
                </a:solidFill>
              </a:rPr>
              <a:t>Calibrated Data </a:t>
            </a:r>
          </a:p>
          <a:p>
            <a:r>
              <a:rPr lang="en-US" sz="1200" dirty="0" smtClean="0"/>
              <a:t>A </a:t>
            </a:r>
            <a:r>
              <a:rPr lang="en-US" sz="1200" b="1" dirty="0" smtClean="0">
                <a:solidFill>
                  <a:srgbClr val="000090"/>
                </a:solidFill>
              </a:rPr>
              <a:t>Log</a:t>
            </a:r>
            <a:r>
              <a:rPr lang="en-US" sz="1200" dirty="0" smtClean="0"/>
              <a:t> (2) containing URN, orbit, wavelength interval and time can be used to select specific files </a:t>
            </a:r>
          </a:p>
          <a:p>
            <a:r>
              <a:rPr lang="en-US" sz="1200" dirty="0">
                <a:hlinkClick r:id="rId4"/>
              </a:rPr>
              <a:t>http://atmos.nmsu.edu/PDS/data/PDS4/MAVEN/iuvs_calibrated_bundle/l1b/corona</a:t>
            </a:r>
            <a:r>
              <a:rPr lang="en-US" sz="1200" dirty="0" smtClean="0">
                <a:hlinkClick r:id="rId4"/>
              </a:rPr>
              <a:t>/</a:t>
            </a:r>
            <a:endParaRPr lang="en-US" sz="1200" dirty="0" smtClean="0"/>
          </a:p>
          <a:p>
            <a:endParaRPr lang="en-US" sz="1200" dirty="0"/>
          </a:p>
          <a:p>
            <a:r>
              <a:rPr lang="en-US" sz="1400" b="1" dirty="0">
                <a:solidFill>
                  <a:srgbClr val="000090"/>
                </a:solidFill>
              </a:rPr>
              <a:t>Processed data</a:t>
            </a:r>
          </a:p>
          <a:p>
            <a:r>
              <a:rPr lang="en-US" sz="1200" dirty="0"/>
              <a:t>A </a:t>
            </a:r>
            <a:r>
              <a:rPr lang="en-US" sz="1200" b="1" dirty="0">
                <a:solidFill>
                  <a:srgbClr val="000090"/>
                </a:solidFill>
              </a:rPr>
              <a:t>Log</a:t>
            </a:r>
            <a:r>
              <a:rPr lang="en-US" sz="1200" dirty="0"/>
              <a:t> (3) containing URN, orbit, </a:t>
            </a:r>
            <a:r>
              <a:rPr lang="en-US" sz="1200" dirty="0" smtClean="0"/>
              <a:t>wavelength interval  </a:t>
            </a:r>
            <a:r>
              <a:rPr lang="en-US" sz="1200" dirty="0"/>
              <a:t>and time can be used to select specific files. </a:t>
            </a:r>
            <a:endParaRPr lang="en-US" sz="1200" dirty="0" smtClean="0"/>
          </a:p>
          <a:p>
            <a:r>
              <a:rPr lang="en-US" sz="1200" dirty="0">
                <a:hlinkClick r:id="rId5"/>
              </a:rPr>
              <a:t>http://atmos.nmsu.edu/PDS/data/PDS4/MAVEN/iuvs_processed_bundle/l1c/corona</a:t>
            </a:r>
            <a:r>
              <a:rPr lang="en-US" sz="1200" dirty="0" smtClean="0">
                <a:hlinkClick r:id="rId5"/>
              </a:rPr>
              <a:t>/</a:t>
            </a:r>
            <a:endParaRPr lang="en-US" sz="1200" dirty="0" smtClean="0"/>
          </a:p>
          <a:p>
            <a:endParaRPr lang="en-US" sz="1200" dirty="0"/>
          </a:p>
          <a:p>
            <a:r>
              <a:rPr lang="en-US" sz="1200" dirty="0" smtClean="0"/>
              <a:t>In addition to the above files the </a:t>
            </a:r>
            <a:r>
              <a:rPr lang="en-US" sz="1200" b="1" dirty="0" smtClean="0">
                <a:solidFill>
                  <a:srgbClr val="000090"/>
                </a:solidFill>
              </a:rPr>
              <a:t>Mission Time Line </a:t>
            </a:r>
            <a:r>
              <a:rPr lang="en-US" sz="1200" dirty="0" smtClean="0"/>
              <a:t>(11) can be used to select time intervals through the following time interval retrieval.</a:t>
            </a:r>
          </a:p>
          <a:p>
            <a:endParaRPr lang="en-US" sz="1200" dirty="0"/>
          </a:p>
          <a:p>
            <a:r>
              <a:rPr lang="en-US" sz="1200" dirty="0" smtClean="0"/>
              <a:t>TIME RETRIEVAL BOX</a:t>
            </a:r>
          </a:p>
          <a:p>
            <a:endParaRPr lang="en-US" sz="1200" dirty="0"/>
          </a:p>
          <a:p>
            <a:r>
              <a:rPr lang="en-US" sz="1200" dirty="0" smtClean="0"/>
              <a:t> </a:t>
            </a:r>
            <a:endParaRPr lang="en-US" sz="1200" dirty="0"/>
          </a:p>
          <a:p>
            <a:endParaRPr lang="en-US" sz="1200" dirty="0"/>
          </a:p>
          <a:p>
            <a:endParaRPr lang="en-US" sz="1200" dirty="0"/>
          </a:p>
          <a:p>
            <a:endParaRPr lang="en-US" dirty="0"/>
          </a:p>
          <a:p>
            <a:endParaRPr lang="en-US" dirty="0"/>
          </a:p>
          <a:p>
            <a:endParaRPr lang="en-US" dirty="0"/>
          </a:p>
        </p:txBody>
      </p:sp>
    </p:spTree>
    <p:extLst>
      <p:ext uri="{BB962C8B-B14F-4D97-AF65-F5344CB8AC3E}">
        <p14:creationId xmlns:p14="http://schemas.microsoft.com/office/powerpoint/2010/main" val="91851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671"/>
            <a:ext cx="4461932" cy="2031325"/>
          </a:xfrm>
          <a:prstGeom prst="rect">
            <a:avLst/>
          </a:prstGeom>
          <a:noFill/>
        </p:spPr>
        <p:txBody>
          <a:bodyPr wrap="square" rtlCol="0">
            <a:spAutoFit/>
          </a:bodyPr>
          <a:lstStyle/>
          <a:p>
            <a:pPr algn="ctr"/>
            <a:r>
              <a:rPr lang="en-US" b="1" dirty="0" smtClean="0"/>
              <a:t>The Disk </a:t>
            </a:r>
            <a:r>
              <a:rPr lang="en-US" b="1" dirty="0"/>
              <a:t>Collection </a:t>
            </a:r>
            <a:endParaRPr lang="en-US" dirty="0"/>
          </a:p>
          <a:p>
            <a:r>
              <a:rPr lang="en-US" sz="1200" dirty="0"/>
              <a:t>The </a:t>
            </a:r>
            <a:r>
              <a:rPr lang="en-US" sz="1200" dirty="0" err="1"/>
              <a:t>iuvs</a:t>
            </a:r>
            <a:r>
              <a:rPr lang="en-US" sz="1200" dirty="0"/>
              <a:t>.&lt;bundle ID&gt;:disk data collection contains data products for imaging of the Martian disk. During the </a:t>
            </a:r>
            <a:r>
              <a:rPr lang="en-US" sz="1200" dirty="0" err="1"/>
              <a:t>apoapse</a:t>
            </a:r>
            <a:r>
              <a:rPr lang="en-US" sz="1200" dirty="0"/>
              <a:t> segment of MAVEN’s orbit the IUVS scan mirror traces out eight swaths that cover the entire disk and above the limb to 500 km or higher. A single swath is also taken during the outbound side segment of the orbit while IUVS is pointing at the disk.</a:t>
            </a:r>
          </a:p>
          <a:p>
            <a:r>
              <a:rPr lang="en-US" dirty="0"/>
              <a:t> </a:t>
            </a:r>
          </a:p>
          <a:p>
            <a:endParaRPr lang="en-US" dirty="0"/>
          </a:p>
        </p:txBody>
      </p:sp>
      <p:pic>
        <p:nvPicPr>
          <p:cNvPr id="3" name="Picture 2"/>
          <p:cNvPicPr/>
          <p:nvPr/>
        </p:nvPicPr>
        <p:blipFill rotWithShape="1">
          <a:blip r:embed="rId2">
            <a:extLst>
              <a:ext uri="{28A0092B-C50C-407E-A947-70E740481C1C}">
                <a14:useLocalDpi xmlns:a14="http://schemas.microsoft.com/office/drawing/2010/main" val="0"/>
              </a:ext>
            </a:extLst>
          </a:blip>
          <a:srcRect t="9154" r="1867"/>
          <a:stretch/>
        </p:blipFill>
        <p:spPr bwMode="auto">
          <a:xfrm>
            <a:off x="4461932" y="0"/>
            <a:ext cx="4682067" cy="3259667"/>
          </a:xfrm>
          <a:prstGeom prst="rect">
            <a:avLst/>
          </a:prstGeom>
          <a:noFill/>
          <a:ln>
            <a:noFill/>
          </a:ln>
        </p:spPr>
      </p:pic>
      <p:sp>
        <p:nvSpPr>
          <p:cNvPr id="5" name="TextBox 4"/>
          <p:cNvSpPr txBox="1"/>
          <p:nvPr/>
        </p:nvSpPr>
        <p:spPr>
          <a:xfrm>
            <a:off x="5560972" y="3322623"/>
            <a:ext cx="2954655" cy="830997"/>
          </a:xfrm>
          <a:prstGeom prst="rect">
            <a:avLst/>
          </a:prstGeom>
          <a:noFill/>
        </p:spPr>
        <p:txBody>
          <a:bodyPr wrap="none" rtlCol="0">
            <a:spAutoFit/>
          </a:bodyPr>
          <a:lstStyle/>
          <a:p>
            <a:pPr algn="ctr"/>
            <a:r>
              <a:rPr lang="en-US" sz="1200" dirty="0" err="1" smtClean="0"/>
              <a:t>Apoapse</a:t>
            </a:r>
            <a:r>
              <a:rPr lang="en-US" sz="1200" dirty="0" smtClean="0"/>
              <a:t> </a:t>
            </a:r>
            <a:r>
              <a:rPr lang="en-US" sz="1200" dirty="0"/>
              <a:t>disk imaging observation geometry </a:t>
            </a:r>
            <a:endParaRPr lang="en-US" sz="1200" dirty="0" smtClean="0"/>
          </a:p>
          <a:p>
            <a:pPr algn="ctr"/>
            <a:r>
              <a:rPr lang="en-US" sz="1200" dirty="0" smtClean="0"/>
              <a:t>(</a:t>
            </a:r>
            <a:r>
              <a:rPr lang="en-US" sz="1200" dirty="0"/>
              <a:t>actual observations have 8 swaths)</a:t>
            </a:r>
          </a:p>
          <a:p>
            <a:endParaRPr lang="en-US" sz="1200" dirty="0"/>
          </a:p>
          <a:p>
            <a:endParaRPr lang="en-US" sz="1200" dirty="0"/>
          </a:p>
        </p:txBody>
      </p:sp>
      <p:sp>
        <p:nvSpPr>
          <p:cNvPr id="6" name="TextBox 5"/>
          <p:cNvSpPr txBox="1"/>
          <p:nvPr/>
        </p:nvSpPr>
        <p:spPr>
          <a:xfrm>
            <a:off x="195401" y="2021270"/>
            <a:ext cx="4783667" cy="4985980"/>
          </a:xfrm>
          <a:prstGeom prst="rect">
            <a:avLst/>
          </a:prstGeom>
          <a:noFill/>
        </p:spPr>
        <p:txBody>
          <a:bodyPr wrap="square" rtlCol="0">
            <a:spAutoFit/>
          </a:bodyPr>
          <a:lstStyle/>
          <a:p>
            <a:r>
              <a:rPr lang="en-US" sz="1400" b="1" dirty="0" smtClean="0">
                <a:solidFill>
                  <a:srgbClr val="000090"/>
                </a:solidFill>
              </a:rPr>
              <a:t>Raw Data </a:t>
            </a:r>
          </a:p>
          <a:p>
            <a:r>
              <a:rPr lang="en-US" sz="1200" dirty="0">
                <a:solidFill>
                  <a:srgbClr val="000090"/>
                </a:solidFill>
                <a:hlinkClick r:id="rId3"/>
              </a:rPr>
              <a:t>http://atmos.nmsu.edu/PDS/data/PDS4/MAVEN/iuvs_raw_bundle/l1a/disk</a:t>
            </a:r>
            <a:r>
              <a:rPr lang="en-US" sz="1200" dirty="0" smtClean="0">
                <a:solidFill>
                  <a:srgbClr val="000090"/>
                </a:solidFill>
                <a:hlinkClick r:id="rId3"/>
              </a:rPr>
              <a:t>/</a:t>
            </a:r>
            <a:endParaRPr lang="en-US" sz="1200" dirty="0" smtClean="0">
              <a:solidFill>
                <a:srgbClr val="000090"/>
              </a:solidFill>
            </a:endParaRPr>
          </a:p>
          <a:p>
            <a:endParaRPr lang="en-US" dirty="0">
              <a:solidFill>
                <a:srgbClr val="000090"/>
              </a:solidFill>
            </a:endParaRPr>
          </a:p>
          <a:p>
            <a:r>
              <a:rPr lang="en-US" sz="1400" b="1" dirty="0" smtClean="0">
                <a:solidFill>
                  <a:srgbClr val="000090"/>
                </a:solidFill>
              </a:rPr>
              <a:t>Calibrated </a:t>
            </a:r>
            <a:r>
              <a:rPr lang="en-US" sz="1400" b="1" dirty="0">
                <a:solidFill>
                  <a:srgbClr val="000090"/>
                </a:solidFill>
              </a:rPr>
              <a:t>Data </a:t>
            </a:r>
          </a:p>
          <a:p>
            <a:r>
              <a:rPr lang="en-US" sz="1200" dirty="0"/>
              <a:t>A </a:t>
            </a:r>
            <a:r>
              <a:rPr lang="en-US" sz="1200" b="1" dirty="0">
                <a:solidFill>
                  <a:srgbClr val="000090"/>
                </a:solidFill>
              </a:rPr>
              <a:t>Log</a:t>
            </a:r>
            <a:r>
              <a:rPr lang="en-US" sz="1200" dirty="0"/>
              <a:t> </a:t>
            </a:r>
            <a:r>
              <a:rPr lang="en-US" sz="1200" dirty="0" smtClean="0"/>
              <a:t>(4) </a:t>
            </a:r>
            <a:r>
              <a:rPr lang="en-US" sz="1200" dirty="0"/>
              <a:t>containing URN, orbit, </a:t>
            </a:r>
            <a:r>
              <a:rPr lang="en-US" sz="1200" dirty="0" smtClean="0"/>
              <a:t>wavelength interval </a:t>
            </a:r>
            <a:r>
              <a:rPr lang="en-US" sz="1200" dirty="0"/>
              <a:t>and time can be used to select specific </a:t>
            </a:r>
            <a:r>
              <a:rPr lang="en-US" sz="1200" dirty="0" smtClean="0"/>
              <a:t>files.</a:t>
            </a:r>
          </a:p>
          <a:p>
            <a:endParaRPr lang="en-US" sz="1200" dirty="0"/>
          </a:p>
          <a:p>
            <a:r>
              <a:rPr lang="en-US" sz="1200" dirty="0">
                <a:hlinkClick r:id="rId4"/>
              </a:rPr>
              <a:t>http://atmos.nmsu.edu/PDS/data/PDS4/MAVEN/iuvs_calibrated_bundle/l1b/disk/</a:t>
            </a:r>
            <a:endParaRPr lang="en-US" sz="1200" dirty="0"/>
          </a:p>
          <a:p>
            <a:endParaRPr lang="en-US" sz="1200" dirty="0" smtClean="0"/>
          </a:p>
          <a:p>
            <a:r>
              <a:rPr lang="en-US" sz="1400" b="1" dirty="0">
                <a:solidFill>
                  <a:srgbClr val="000090"/>
                </a:solidFill>
              </a:rPr>
              <a:t>Processed data</a:t>
            </a:r>
          </a:p>
          <a:p>
            <a:r>
              <a:rPr lang="en-US" sz="1200" dirty="0"/>
              <a:t>A </a:t>
            </a:r>
            <a:r>
              <a:rPr lang="en-US" sz="1200" b="1" dirty="0">
                <a:solidFill>
                  <a:srgbClr val="000090"/>
                </a:solidFill>
              </a:rPr>
              <a:t>Log</a:t>
            </a:r>
            <a:r>
              <a:rPr lang="en-US" sz="1200" dirty="0"/>
              <a:t> (5) containing URN, </a:t>
            </a:r>
            <a:r>
              <a:rPr lang="en-US" sz="1200" dirty="0" smtClean="0"/>
              <a:t>orbit and </a:t>
            </a:r>
            <a:r>
              <a:rPr lang="en-US" sz="1200" dirty="0"/>
              <a:t>time can be used to select specific files. </a:t>
            </a:r>
            <a:endParaRPr lang="en-US" sz="1200" dirty="0" smtClean="0"/>
          </a:p>
          <a:p>
            <a:r>
              <a:rPr lang="en-US" sz="1200" dirty="0">
                <a:hlinkClick r:id="rId4"/>
              </a:rPr>
              <a:t>http://atmos.nmsu.edu/PDS/data/PDS4/MAVEN/iuvs_calibrated_bundle/l1b/disk</a:t>
            </a:r>
            <a:r>
              <a:rPr lang="en-US" sz="1200" dirty="0" smtClean="0">
                <a:hlinkClick r:id="rId4"/>
              </a:rPr>
              <a:t>/</a:t>
            </a:r>
            <a:endParaRPr lang="en-US" sz="1200" dirty="0" smtClean="0"/>
          </a:p>
          <a:p>
            <a:endParaRPr lang="en-US" sz="1200" dirty="0"/>
          </a:p>
          <a:p>
            <a:r>
              <a:rPr lang="en-US" sz="1200" dirty="0"/>
              <a:t>In addition to the above files the </a:t>
            </a:r>
            <a:r>
              <a:rPr lang="en-US" sz="1200" b="1" dirty="0">
                <a:solidFill>
                  <a:srgbClr val="000090"/>
                </a:solidFill>
              </a:rPr>
              <a:t>Mission Time Line </a:t>
            </a:r>
            <a:r>
              <a:rPr lang="en-US" sz="1200" dirty="0"/>
              <a:t>(11) can be used to select time intervals through the following time interval retrieval.</a:t>
            </a:r>
          </a:p>
          <a:p>
            <a:endParaRPr lang="en-US" sz="1200" dirty="0"/>
          </a:p>
          <a:p>
            <a:r>
              <a:rPr lang="en-US" sz="1200" dirty="0"/>
              <a:t>TIME RETRIEVAL BOX</a:t>
            </a:r>
          </a:p>
          <a:p>
            <a:endParaRPr lang="en-US" sz="1200" dirty="0"/>
          </a:p>
          <a:p>
            <a:endParaRPr lang="en-US" sz="1200" dirty="0"/>
          </a:p>
          <a:p>
            <a:r>
              <a:rPr lang="en-US" sz="1200" dirty="0" smtClean="0"/>
              <a:t> </a:t>
            </a:r>
            <a:endParaRPr lang="en-US" sz="1200" dirty="0"/>
          </a:p>
          <a:p>
            <a:endParaRPr lang="en-US" dirty="0"/>
          </a:p>
        </p:txBody>
      </p:sp>
    </p:spTree>
    <p:extLst>
      <p:ext uri="{BB962C8B-B14F-4D97-AF65-F5344CB8AC3E}">
        <p14:creationId xmlns:p14="http://schemas.microsoft.com/office/powerpoint/2010/main" val="54745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503" y="368106"/>
            <a:ext cx="8163763" cy="923330"/>
          </a:xfrm>
          <a:prstGeom prst="rect">
            <a:avLst/>
          </a:prstGeom>
        </p:spPr>
        <p:txBody>
          <a:bodyPr wrap="square">
            <a:spAutoFit/>
          </a:bodyPr>
          <a:lstStyle/>
          <a:p>
            <a:pPr algn="ctr"/>
            <a:r>
              <a:rPr lang="en-US" b="1" dirty="0" smtClean="0"/>
              <a:t>The </a:t>
            </a:r>
            <a:r>
              <a:rPr lang="en-US" b="1" dirty="0"/>
              <a:t>Echelle Collection </a:t>
            </a:r>
          </a:p>
          <a:p>
            <a:r>
              <a:rPr lang="en-US" sz="1200" dirty="0" smtClean="0"/>
              <a:t>The echelle </a:t>
            </a:r>
            <a:r>
              <a:rPr lang="en-US" sz="1200" dirty="0"/>
              <a:t>data collection contains data products for scans taken during the side segments of the MAVEN orbit when IUVS has pointing priority. From orbit to orbit when IUVS has priority, it alternates between the echelle </a:t>
            </a:r>
            <a:r>
              <a:rPr lang="en-US" sz="1200" dirty="0" smtClean="0"/>
              <a:t>mode and  the </a:t>
            </a:r>
            <a:r>
              <a:rPr lang="en-US" sz="1200" dirty="0"/>
              <a:t>low spectral resolution corona </a:t>
            </a:r>
            <a:r>
              <a:rPr lang="en-US" sz="1200" dirty="0" smtClean="0"/>
              <a:t>mode. </a:t>
            </a:r>
            <a:endParaRPr lang="en-US" sz="1200" dirty="0"/>
          </a:p>
        </p:txBody>
      </p:sp>
      <p:sp>
        <p:nvSpPr>
          <p:cNvPr id="4" name="TextBox 3"/>
          <p:cNvSpPr txBox="1"/>
          <p:nvPr/>
        </p:nvSpPr>
        <p:spPr>
          <a:xfrm>
            <a:off x="544984" y="1388533"/>
            <a:ext cx="7743883" cy="2893100"/>
          </a:xfrm>
          <a:prstGeom prst="rect">
            <a:avLst/>
          </a:prstGeom>
          <a:noFill/>
        </p:spPr>
        <p:txBody>
          <a:bodyPr wrap="square" rtlCol="0">
            <a:spAutoFit/>
          </a:bodyPr>
          <a:lstStyle/>
          <a:p>
            <a:r>
              <a:rPr lang="en-US" sz="1400" b="1" dirty="0" smtClean="0">
                <a:solidFill>
                  <a:srgbClr val="000090"/>
                </a:solidFill>
              </a:rPr>
              <a:t>Raw</a:t>
            </a:r>
          </a:p>
          <a:p>
            <a:endParaRPr lang="en-US" sz="1400" dirty="0" smtClean="0">
              <a:solidFill>
                <a:srgbClr val="000090"/>
              </a:solidFill>
            </a:endParaRPr>
          </a:p>
          <a:p>
            <a:r>
              <a:rPr lang="en-US" sz="1200" dirty="0">
                <a:solidFill>
                  <a:srgbClr val="000090"/>
                </a:solidFill>
                <a:hlinkClick r:id="rId2"/>
              </a:rPr>
              <a:t>http://atmos.nmsu.edu/PDS/data/PDS4/MAVEN/iuvs_raw_bundle/l1a/echelle</a:t>
            </a:r>
            <a:r>
              <a:rPr lang="en-US" sz="1200" dirty="0" smtClean="0">
                <a:solidFill>
                  <a:srgbClr val="000090"/>
                </a:solidFill>
                <a:hlinkClick r:id="rId2"/>
              </a:rPr>
              <a:t>/</a:t>
            </a:r>
            <a:endParaRPr lang="en-US" sz="1200" dirty="0" smtClean="0">
              <a:solidFill>
                <a:srgbClr val="000090"/>
              </a:solidFill>
            </a:endParaRPr>
          </a:p>
          <a:p>
            <a:endParaRPr lang="en-US" sz="1400" b="1" dirty="0">
              <a:solidFill>
                <a:srgbClr val="000090"/>
              </a:solidFill>
            </a:endParaRPr>
          </a:p>
          <a:p>
            <a:r>
              <a:rPr lang="en-US" sz="1400" b="1" dirty="0" smtClean="0">
                <a:solidFill>
                  <a:srgbClr val="000090"/>
                </a:solidFill>
              </a:rPr>
              <a:t>Calibrated </a:t>
            </a:r>
            <a:r>
              <a:rPr lang="en-US" sz="1400" b="1" dirty="0">
                <a:solidFill>
                  <a:srgbClr val="000090"/>
                </a:solidFill>
              </a:rPr>
              <a:t>Data </a:t>
            </a:r>
          </a:p>
          <a:p>
            <a:r>
              <a:rPr lang="en-US" sz="1200" dirty="0"/>
              <a:t>A </a:t>
            </a:r>
            <a:r>
              <a:rPr lang="en-US" sz="1200" b="1" dirty="0">
                <a:solidFill>
                  <a:srgbClr val="000090"/>
                </a:solidFill>
              </a:rPr>
              <a:t>Log</a:t>
            </a:r>
            <a:r>
              <a:rPr lang="en-US" sz="1200" dirty="0"/>
              <a:t> </a:t>
            </a:r>
            <a:r>
              <a:rPr lang="en-US" sz="1200" dirty="0" smtClean="0"/>
              <a:t>(6) </a:t>
            </a:r>
            <a:r>
              <a:rPr lang="en-US" sz="1200" dirty="0"/>
              <a:t>containing URN</a:t>
            </a:r>
            <a:r>
              <a:rPr lang="en-US" sz="1200" dirty="0" smtClean="0"/>
              <a:t>, cycle, mode and </a:t>
            </a:r>
            <a:r>
              <a:rPr lang="en-US" sz="1200" dirty="0"/>
              <a:t>time can be used to select specific files. </a:t>
            </a:r>
            <a:endParaRPr lang="en-US" sz="1200" dirty="0" smtClean="0"/>
          </a:p>
          <a:p>
            <a:endParaRPr lang="en-US" sz="1200" dirty="0"/>
          </a:p>
          <a:p>
            <a:r>
              <a:rPr lang="en-US" sz="1200" dirty="0">
                <a:hlinkClick r:id="rId3"/>
              </a:rPr>
              <a:t>http://atmos.nmsu.edu/PDS/data/PDS4/MAVEN/iuvs_calibrated_bundle/l1b/echelle/</a:t>
            </a:r>
            <a:endParaRPr lang="en-US" sz="1200" dirty="0"/>
          </a:p>
          <a:p>
            <a:endParaRPr lang="en-US" sz="1200" dirty="0"/>
          </a:p>
          <a:p>
            <a:r>
              <a:rPr lang="en-US" sz="1200" dirty="0"/>
              <a:t>In addition to the above files the </a:t>
            </a:r>
            <a:r>
              <a:rPr lang="en-US" sz="1200" b="1" dirty="0">
                <a:solidFill>
                  <a:srgbClr val="000090"/>
                </a:solidFill>
              </a:rPr>
              <a:t>Mission Time Line </a:t>
            </a:r>
            <a:r>
              <a:rPr lang="en-US" sz="1200" dirty="0"/>
              <a:t>(11) can be used to select time intervals through the following time interval retrieval.</a:t>
            </a:r>
          </a:p>
          <a:p>
            <a:endParaRPr lang="en-US" sz="1200" dirty="0"/>
          </a:p>
          <a:p>
            <a:r>
              <a:rPr lang="en-US" sz="1200" dirty="0"/>
              <a:t>TIME RETRIEVAL BOX</a:t>
            </a:r>
          </a:p>
          <a:p>
            <a:endParaRPr lang="en-US" dirty="0"/>
          </a:p>
        </p:txBody>
      </p:sp>
    </p:spTree>
    <p:extLst>
      <p:ext uri="{BB962C8B-B14F-4D97-AF65-F5344CB8AC3E}">
        <p14:creationId xmlns:p14="http://schemas.microsoft.com/office/powerpoint/2010/main" val="369682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36533" cy="2400657"/>
          </a:xfrm>
          <a:prstGeom prst="rect">
            <a:avLst/>
          </a:prstGeom>
        </p:spPr>
        <p:txBody>
          <a:bodyPr wrap="square">
            <a:spAutoFit/>
          </a:bodyPr>
          <a:lstStyle/>
          <a:p>
            <a:pPr algn="ctr"/>
            <a:r>
              <a:rPr lang="en-US" b="1" dirty="0" smtClean="0"/>
              <a:t>The Limb </a:t>
            </a:r>
            <a:r>
              <a:rPr lang="en-US" b="1" dirty="0"/>
              <a:t>Collection </a:t>
            </a:r>
          </a:p>
          <a:p>
            <a:r>
              <a:rPr lang="en-US" sz="1200" dirty="0"/>
              <a:t>The </a:t>
            </a:r>
            <a:r>
              <a:rPr lang="en-US" sz="1200" dirty="0" smtClean="0"/>
              <a:t>limb </a:t>
            </a:r>
            <a:r>
              <a:rPr lang="en-US" sz="1200" dirty="0"/>
              <a:t>data collection contains data products for limb scan observations of the Martian thermosphere. Each limb scan is composed of multiple integrations from the IUVS. At periapsis there are twelve vertical limb scan profiles during orbits where IUVS has pointing priority. An additional limb scan is obtained during the outbound side segment of the MAVEN orbit. Each limb scan aims to include the range of 100-200 km, with a vertical resolution of at least 4 km.</a:t>
            </a:r>
          </a:p>
          <a:p>
            <a:r>
              <a:rPr lang="en-US" dirty="0"/>
              <a:t> </a:t>
            </a:r>
          </a:p>
          <a:p>
            <a:r>
              <a:rPr lang="en-US" dirty="0"/>
              <a:t>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436534" y="30708"/>
            <a:ext cx="4707466" cy="2932625"/>
          </a:xfrm>
          <a:prstGeom prst="rect">
            <a:avLst/>
          </a:prstGeom>
          <a:noFill/>
          <a:ln>
            <a:noFill/>
          </a:ln>
        </p:spPr>
      </p:pic>
      <p:sp>
        <p:nvSpPr>
          <p:cNvPr id="5" name="TextBox 4"/>
          <p:cNvSpPr txBox="1"/>
          <p:nvPr/>
        </p:nvSpPr>
        <p:spPr>
          <a:xfrm>
            <a:off x="5477933" y="2895600"/>
            <a:ext cx="2223686" cy="461665"/>
          </a:xfrm>
          <a:prstGeom prst="rect">
            <a:avLst/>
          </a:prstGeom>
          <a:noFill/>
        </p:spPr>
        <p:txBody>
          <a:bodyPr wrap="none" rtlCol="0">
            <a:spAutoFit/>
          </a:bodyPr>
          <a:lstStyle/>
          <a:p>
            <a:r>
              <a:rPr lang="en-US" sz="1200" dirty="0"/>
              <a:t>Limb scan observation geometry</a:t>
            </a:r>
          </a:p>
          <a:p>
            <a:endParaRPr lang="en-US" sz="1200" dirty="0"/>
          </a:p>
        </p:txBody>
      </p:sp>
      <p:sp>
        <p:nvSpPr>
          <p:cNvPr id="6" name="TextBox 5"/>
          <p:cNvSpPr txBox="1"/>
          <p:nvPr/>
        </p:nvSpPr>
        <p:spPr>
          <a:xfrm>
            <a:off x="0" y="1972270"/>
            <a:ext cx="4826000" cy="4708980"/>
          </a:xfrm>
          <a:prstGeom prst="rect">
            <a:avLst/>
          </a:prstGeom>
          <a:noFill/>
        </p:spPr>
        <p:txBody>
          <a:bodyPr wrap="square" rtlCol="0">
            <a:spAutoFit/>
          </a:bodyPr>
          <a:lstStyle/>
          <a:p>
            <a:r>
              <a:rPr lang="en-US" sz="1400" b="1" dirty="0" smtClean="0">
                <a:solidFill>
                  <a:srgbClr val="000090"/>
                </a:solidFill>
              </a:rPr>
              <a:t>Raw</a:t>
            </a:r>
          </a:p>
          <a:p>
            <a:r>
              <a:rPr lang="en-US" sz="1200" dirty="0">
                <a:solidFill>
                  <a:srgbClr val="000090"/>
                </a:solidFill>
                <a:hlinkClick r:id="rId3"/>
              </a:rPr>
              <a:t>http://atmos.nmsu.edu/PDS/data/PDS4/MAVEN/iuvs_raw_bundle/l1a/limb</a:t>
            </a:r>
            <a:r>
              <a:rPr lang="en-US" sz="1200" dirty="0" smtClean="0">
                <a:solidFill>
                  <a:srgbClr val="000090"/>
                </a:solidFill>
                <a:hlinkClick r:id="rId3"/>
              </a:rPr>
              <a:t>/</a:t>
            </a:r>
            <a:endParaRPr lang="en-US" sz="1200" dirty="0" smtClean="0">
              <a:solidFill>
                <a:srgbClr val="000090"/>
              </a:solidFill>
            </a:endParaRPr>
          </a:p>
          <a:p>
            <a:endParaRPr lang="en-US" sz="1200" dirty="0">
              <a:solidFill>
                <a:srgbClr val="000090"/>
              </a:solidFill>
            </a:endParaRPr>
          </a:p>
          <a:p>
            <a:r>
              <a:rPr lang="en-US" sz="1400" b="1" dirty="0" smtClean="0">
                <a:solidFill>
                  <a:srgbClr val="000090"/>
                </a:solidFill>
              </a:rPr>
              <a:t>Calibrated </a:t>
            </a:r>
            <a:r>
              <a:rPr lang="en-US" sz="1400" b="1" dirty="0">
                <a:solidFill>
                  <a:srgbClr val="000090"/>
                </a:solidFill>
              </a:rPr>
              <a:t>Data </a:t>
            </a:r>
          </a:p>
          <a:p>
            <a:r>
              <a:rPr lang="en-US" sz="1200" dirty="0"/>
              <a:t>A </a:t>
            </a:r>
            <a:r>
              <a:rPr lang="en-US" sz="1200" b="1" dirty="0">
                <a:solidFill>
                  <a:srgbClr val="000090"/>
                </a:solidFill>
              </a:rPr>
              <a:t>Log</a:t>
            </a:r>
            <a:r>
              <a:rPr lang="en-US" sz="1200" dirty="0"/>
              <a:t> </a:t>
            </a:r>
            <a:r>
              <a:rPr lang="en-US" sz="1200" dirty="0" smtClean="0"/>
              <a:t>(7) </a:t>
            </a:r>
            <a:r>
              <a:rPr lang="en-US" sz="1200" dirty="0"/>
              <a:t>containing URN, orbit, </a:t>
            </a:r>
            <a:r>
              <a:rPr lang="en-US" sz="1200" dirty="0" smtClean="0"/>
              <a:t>wavelength interval </a:t>
            </a:r>
            <a:r>
              <a:rPr lang="en-US" sz="1200" dirty="0"/>
              <a:t>and time can be used to select specific files. </a:t>
            </a:r>
            <a:endParaRPr lang="en-US" sz="1200" dirty="0" smtClean="0"/>
          </a:p>
          <a:p>
            <a:r>
              <a:rPr lang="en-US" sz="1200" dirty="0">
                <a:hlinkClick r:id="rId4"/>
              </a:rPr>
              <a:t>http://atmos.nmsu.edu/PDS/data/PDS4/MAVEN/iuvs_calibrated_bundle/l1b/limb</a:t>
            </a:r>
            <a:r>
              <a:rPr lang="en-US" sz="1200" dirty="0" smtClean="0">
                <a:hlinkClick r:id="rId4"/>
              </a:rPr>
              <a:t>/</a:t>
            </a:r>
            <a:endParaRPr lang="en-US" sz="1200" dirty="0" smtClean="0"/>
          </a:p>
          <a:p>
            <a:endParaRPr lang="en-US" sz="1200" dirty="0"/>
          </a:p>
          <a:p>
            <a:r>
              <a:rPr lang="en-US" sz="1400" b="1" dirty="0">
                <a:solidFill>
                  <a:srgbClr val="000090"/>
                </a:solidFill>
              </a:rPr>
              <a:t>Processed data</a:t>
            </a:r>
          </a:p>
          <a:p>
            <a:r>
              <a:rPr lang="en-US" sz="1200" dirty="0"/>
              <a:t>A </a:t>
            </a:r>
            <a:r>
              <a:rPr lang="en-US" sz="1200" b="1" dirty="0">
                <a:solidFill>
                  <a:srgbClr val="000090"/>
                </a:solidFill>
              </a:rPr>
              <a:t>Log</a:t>
            </a:r>
            <a:r>
              <a:rPr lang="en-US" sz="1200" dirty="0"/>
              <a:t> (8) containing URN, orbit, </a:t>
            </a:r>
            <a:r>
              <a:rPr lang="en-US" sz="1200" dirty="0" smtClean="0"/>
              <a:t>wavelength interval </a:t>
            </a:r>
            <a:r>
              <a:rPr lang="en-US" sz="1200" dirty="0"/>
              <a:t>and time can be used to select specific files. </a:t>
            </a:r>
          </a:p>
          <a:p>
            <a:r>
              <a:rPr lang="en-US" sz="1200" dirty="0">
                <a:hlinkClick r:id="rId5"/>
              </a:rPr>
              <a:t>http://atmos.nmsu.edu/PDS/data/PDS4/MAVEN/iuvs_processed_bundle/l1c/limb</a:t>
            </a:r>
            <a:r>
              <a:rPr lang="en-US" sz="1200" dirty="0" smtClean="0">
                <a:hlinkClick r:id="rId5"/>
              </a:rPr>
              <a:t>/</a:t>
            </a:r>
            <a:endParaRPr lang="en-US" sz="1200" dirty="0" smtClean="0"/>
          </a:p>
          <a:p>
            <a:endParaRPr lang="en-US" sz="1200" dirty="0"/>
          </a:p>
          <a:p>
            <a:r>
              <a:rPr lang="en-US" sz="1200" dirty="0"/>
              <a:t>In addition to the above files the </a:t>
            </a:r>
            <a:r>
              <a:rPr lang="en-US" sz="1200" b="1" dirty="0">
                <a:solidFill>
                  <a:srgbClr val="000090"/>
                </a:solidFill>
              </a:rPr>
              <a:t>Mission Time Line </a:t>
            </a:r>
            <a:r>
              <a:rPr lang="en-US" sz="1200" dirty="0"/>
              <a:t>(11) can be used to select time intervals through the following time interval retrieval.</a:t>
            </a:r>
          </a:p>
          <a:p>
            <a:endParaRPr lang="en-US" sz="1200" dirty="0"/>
          </a:p>
          <a:p>
            <a:r>
              <a:rPr lang="en-US" sz="1200" dirty="0"/>
              <a:t>TIME RETRIEVAL BOX</a:t>
            </a:r>
          </a:p>
          <a:p>
            <a:endParaRPr lang="en-US" sz="1200" dirty="0"/>
          </a:p>
          <a:p>
            <a:endParaRPr lang="en-US" sz="1200" dirty="0"/>
          </a:p>
          <a:p>
            <a:endParaRPr lang="en-US" sz="1200" dirty="0"/>
          </a:p>
          <a:p>
            <a:endParaRPr lang="en-US" dirty="0"/>
          </a:p>
        </p:txBody>
      </p:sp>
      <p:sp>
        <p:nvSpPr>
          <p:cNvPr id="9" name="Rectangle 8"/>
          <p:cNvSpPr/>
          <p:nvPr/>
        </p:nvSpPr>
        <p:spPr>
          <a:xfrm>
            <a:off x="414867" y="6232730"/>
            <a:ext cx="6129866" cy="461665"/>
          </a:xfrm>
          <a:prstGeom prst="rect">
            <a:avLst/>
          </a:prstGeom>
        </p:spPr>
        <p:txBody>
          <a:bodyPr wrap="square">
            <a:spAutoFit/>
          </a:bodyPr>
          <a:lstStyle/>
          <a:p>
            <a:r>
              <a:rPr lang="en-US" sz="1200" dirty="0">
                <a:hlinkClick r:id="rId5"/>
              </a:rPr>
              <a:t>http://atmos.nmsu.edu/PDS/data/PDS4/MAVEN/iuvs_processed_bundle/l1c/limb</a:t>
            </a:r>
            <a:r>
              <a:rPr lang="en-US" sz="1200" dirty="0" smtClean="0">
                <a:hlinkClick r:id="rId5"/>
              </a:rPr>
              <a:t>/</a:t>
            </a:r>
            <a:endParaRPr lang="en-US" sz="1200" dirty="0" smtClean="0"/>
          </a:p>
          <a:p>
            <a:endParaRPr lang="en-US" sz="1200" dirty="0"/>
          </a:p>
        </p:txBody>
      </p:sp>
    </p:spTree>
    <p:extLst>
      <p:ext uri="{BB962C8B-B14F-4D97-AF65-F5344CB8AC3E}">
        <p14:creationId xmlns:p14="http://schemas.microsoft.com/office/powerpoint/2010/main" val="102513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33" y="49587"/>
            <a:ext cx="4978400" cy="1015663"/>
          </a:xfrm>
          <a:prstGeom prst="rect">
            <a:avLst/>
          </a:prstGeom>
          <a:noFill/>
        </p:spPr>
        <p:txBody>
          <a:bodyPr wrap="square" rtlCol="0">
            <a:spAutoFit/>
          </a:bodyPr>
          <a:lstStyle/>
          <a:p>
            <a:r>
              <a:rPr lang="en-US" dirty="0"/>
              <a:t> </a:t>
            </a:r>
          </a:p>
          <a:p>
            <a:pPr algn="ctr"/>
            <a:r>
              <a:rPr lang="en-US" b="1" dirty="0"/>
              <a:t>Stellar </a:t>
            </a:r>
            <a:r>
              <a:rPr lang="en-US" b="1" dirty="0" smtClean="0"/>
              <a:t>Occultation Collection</a:t>
            </a:r>
          </a:p>
          <a:p>
            <a:r>
              <a:rPr lang="en-US" sz="1200" dirty="0" smtClean="0"/>
              <a:t>Stellar occultation campaigns are carried out at specific times (See </a:t>
            </a:r>
            <a:r>
              <a:rPr lang="en-US" sz="1200" b="1" dirty="0" smtClean="0">
                <a:solidFill>
                  <a:srgbClr val="000090"/>
                </a:solidFill>
              </a:rPr>
              <a:t>Occultation Listing (10) </a:t>
            </a:r>
            <a:r>
              <a:rPr lang="en-US" sz="1200" dirty="0" smtClean="0"/>
              <a:t>for details of specific campaigns).   </a:t>
            </a:r>
            <a:endParaRPr lang="en-US" sz="1200" dirty="0"/>
          </a:p>
        </p:txBody>
      </p:sp>
      <p:pic>
        <p:nvPicPr>
          <p:cNvPr id="3" name="Picture 2"/>
          <p:cNvPicPr/>
          <p:nvPr/>
        </p:nvPicPr>
        <p:blipFill rotWithShape="1">
          <a:blip r:embed="rId2">
            <a:extLst>
              <a:ext uri="{28A0092B-C50C-407E-A947-70E740481C1C}">
                <a14:useLocalDpi xmlns:a14="http://schemas.microsoft.com/office/drawing/2010/main" val="0"/>
              </a:ext>
            </a:extLst>
          </a:blip>
          <a:srcRect l="12884" r="3165"/>
          <a:stretch/>
        </p:blipFill>
        <p:spPr bwMode="auto">
          <a:xfrm>
            <a:off x="5291667" y="28469"/>
            <a:ext cx="3852333" cy="2714731"/>
          </a:xfrm>
          <a:prstGeom prst="rect">
            <a:avLst/>
          </a:prstGeom>
          <a:noFill/>
          <a:ln>
            <a:noFill/>
          </a:ln>
        </p:spPr>
      </p:pic>
      <p:sp>
        <p:nvSpPr>
          <p:cNvPr id="4" name="TextBox 3"/>
          <p:cNvSpPr txBox="1"/>
          <p:nvPr/>
        </p:nvSpPr>
        <p:spPr>
          <a:xfrm>
            <a:off x="5833533" y="2802467"/>
            <a:ext cx="2660779" cy="276999"/>
          </a:xfrm>
          <a:prstGeom prst="rect">
            <a:avLst/>
          </a:prstGeom>
          <a:noFill/>
        </p:spPr>
        <p:txBody>
          <a:bodyPr wrap="none" rtlCol="0">
            <a:spAutoFit/>
          </a:bodyPr>
          <a:lstStyle/>
          <a:p>
            <a:r>
              <a:rPr lang="en-US" sz="1200" dirty="0" smtClean="0"/>
              <a:t>The geometry of an ingress observation</a:t>
            </a:r>
            <a:endParaRPr lang="en-US" sz="1200" dirty="0"/>
          </a:p>
        </p:txBody>
      </p:sp>
      <p:sp>
        <p:nvSpPr>
          <p:cNvPr id="5" name="TextBox 4"/>
          <p:cNvSpPr txBox="1"/>
          <p:nvPr/>
        </p:nvSpPr>
        <p:spPr>
          <a:xfrm>
            <a:off x="169334" y="1193800"/>
            <a:ext cx="5207000" cy="3293209"/>
          </a:xfrm>
          <a:prstGeom prst="rect">
            <a:avLst/>
          </a:prstGeom>
          <a:noFill/>
        </p:spPr>
        <p:txBody>
          <a:bodyPr wrap="square" rtlCol="0">
            <a:spAutoFit/>
          </a:bodyPr>
          <a:lstStyle/>
          <a:p>
            <a:r>
              <a:rPr lang="en-US" sz="1400" b="1" dirty="0">
                <a:solidFill>
                  <a:srgbClr val="000090"/>
                </a:solidFill>
              </a:rPr>
              <a:t>Raw</a:t>
            </a:r>
          </a:p>
          <a:p>
            <a:r>
              <a:rPr lang="en-US" sz="1200" dirty="0">
                <a:solidFill>
                  <a:srgbClr val="000090"/>
                </a:solidFill>
                <a:hlinkClick r:id="rId3"/>
              </a:rPr>
              <a:t>http://atmos.nmsu.edu/PDS/data/PDS4/MAVEN/iuvs_raw_bundle/l1a/occultation</a:t>
            </a:r>
            <a:r>
              <a:rPr lang="en-US" sz="1200" dirty="0" smtClean="0">
                <a:solidFill>
                  <a:srgbClr val="000090"/>
                </a:solidFill>
                <a:hlinkClick r:id="rId3"/>
              </a:rPr>
              <a:t>/</a:t>
            </a:r>
            <a:endParaRPr lang="en-US" sz="1200" dirty="0" smtClean="0">
              <a:solidFill>
                <a:srgbClr val="000090"/>
              </a:solidFill>
            </a:endParaRPr>
          </a:p>
          <a:p>
            <a:endParaRPr lang="en-US" dirty="0">
              <a:solidFill>
                <a:srgbClr val="000090"/>
              </a:solidFill>
            </a:endParaRPr>
          </a:p>
          <a:p>
            <a:r>
              <a:rPr lang="en-US" sz="1400" b="1" dirty="0">
                <a:solidFill>
                  <a:srgbClr val="000090"/>
                </a:solidFill>
              </a:rPr>
              <a:t>Calibrated Data </a:t>
            </a:r>
          </a:p>
          <a:p>
            <a:r>
              <a:rPr lang="en-US" sz="1200" dirty="0"/>
              <a:t>A </a:t>
            </a:r>
            <a:r>
              <a:rPr lang="en-US" sz="1200" b="1" dirty="0">
                <a:solidFill>
                  <a:srgbClr val="000090"/>
                </a:solidFill>
              </a:rPr>
              <a:t>Log</a:t>
            </a:r>
            <a:r>
              <a:rPr lang="en-US" sz="1200" dirty="0"/>
              <a:t> (7) containing URN, orbit, </a:t>
            </a:r>
            <a:r>
              <a:rPr lang="en-US" sz="1200" dirty="0" smtClean="0"/>
              <a:t>wavelength range </a:t>
            </a:r>
            <a:r>
              <a:rPr lang="en-US" sz="1200" dirty="0"/>
              <a:t>and time can be used to select specific files. </a:t>
            </a:r>
          </a:p>
          <a:p>
            <a:r>
              <a:rPr lang="en-US" sz="1200" dirty="0">
                <a:hlinkClick r:id="rId4"/>
              </a:rPr>
              <a:t>http://atmos.nmsu.edu/PDS/data/PDS4/MAVEN/iuvs_calibrated_bundle/l1b/occultation</a:t>
            </a:r>
            <a:r>
              <a:rPr lang="en-US" sz="1200" dirty="0" smtClean="0">
                <a:hlinkClick r:id="rId4"/>
              </a:rPr>
              <a:t>/</a:t>
            </a:r>
            <a:endParaRPr lang="en-US" sz="1200" dirty="0" smtClean="0"/>
          </a:p>
          <a:p>
            <a:endParaRPr lang="en-US" sz="1200" dirty="0"/>
          </a:p>
          <a:p>
            <a:r>
              <a:rPr lang="en-US" sz="1200" dirty="0"/>
              <a:t>In addition to the above files the </a:t>
            </a:r>
            <a:r>
              <a:rPr lang="en-US" sz="1200" b="1" dirty="0">
                <a:solidFill>
                  <a:srgbClr val="000090"/>
                </a:solidFill>
              </a:rPr>
              <a:t>Mission Time Line </a:t>
            </a:r>
            <a:r>
              <a:rPr lang="en-US" sz="1200" dirty="0"/>
              <a:t>(11) can be used to select time intervals through the following time interval retrieval.</a:t>
            </a:r>
          </a:p>
          <a:p>
            <a:endParaRPr lang="en-US" sz="1200" dirty="0"/>
          </a:p>
          <a:p>
            <a:r>
              <a:rPr lang="en-US" sz="1200" dirty="0"/>
              <a:t>TIME RETRIEVAL BOX</a:t>
            </a:r>
          </a:p>
          <a:p>
            <a:endParaRPr lang="en-US" sz="1200" dirty="0" smtClean="0"/>
          </a:p>
          <a:p>
            <a:endParaRPr lang="en-US" dirty="0"/>
          </a:p>
        </p:txBody>
      </p:sp>
    </p:spTree>
    <p:extLst>
      <p:ext uri="{BB962C8B-B14F-4D97-AF65-F5344CB8AC3E}">
        <p14:creationId xmlns:p14="http://schemas.microsoft.com/office/powerpoint/2010/main" val="331087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544</TotalTime>
  <Words>1231</Words>
  <Application>Microsoft Macintosh PowerPoint</Application>
  <PresentationFormat>On-screen Show (4:3)</PresentationFormat>
  <Paragraphs>115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NMSU/Atmospheres Node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Reta Beebe</dc:creator>
  <cp:lastModifiedBy>Reta Beebe</cp:lastModifiedBy>
  <cp:revision>21</cp:revision>
  <dcterms:created xsi:type="dcterms:W3CDTF">2015-08-19T15:46:20Z</dcterms:created>
  <dcterms:modified xsi:type="dcterms:W3CDTF">2015-08-26T21:18:08Z</dcterms:modified>
</cp:coreProperties>
</file>